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  <p:sldMasterId id="2147483793" r:id="rId2"/>
  </p:sldMasterIdLst>
  <p:notesMasterIdLst>
    <p:notesMasterId r:id="rId15"/>
  </p:notesMasterIdLst>
  <p:handoutMasterIdLst>
    <p:handoutMasterId r:id="rId16"/>
  </p:handoutMasterIdLst>
  <p:sldIdLst>
    <p:sldId id="288" r:id="rId3"/>
    <p:sldId id="350" r:id="rId4"/>
    <p:sldId id="354" r:id="rId5"/>
    <p:sldId id="352" r:id="rId6"/>
    <p:sldId id="362" r:id="rId7"/>
    <p:sldId id="355" r:id="rId8"/>
    <p:sldId id="356" r:id="rId9"/>
    <p:sldId id="357" r:id="rId10"/>
    <p:sldId id="358" r:id="rId11"/>
    <p:sldId id="359" r:id="rId12"/>
    <p:sldId id="361" r:id="rId13"/>
    <p:sldId id="360" r:id="rId14"/>
  </p:sldIdLst>
  <p:sldSz cx="9144000" cy="6858000" type="screen4x3"/>
  <p:notesSz cx="7010400" cy="9396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7827"/>
    <a:srgbClr val="4B296C"/>
    <a:srgbClr val="852572"/>
    <a:srgbClr val="193769"/>
    <a:srgbClr val="CD4628"/>
    <a:srgbClr val="6EB333"/>
    <a:srgbClr val="FD8522"/>
    <a:srgbClr val="FF8000"/>
    <a:srgbClr val="0E3D6D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16" autoAdjust="0"/>
    <p:restoredTop sz="92462" autoAdjust="0"/>
  </p:normalViewPr>
  <p:slideViewPr>
    <p:cSldViewPr snapToGrid="0" snapToObjects="1">
      <p:cViewPr varScale="1">
        <p:scale>
          <a:sx n="79" d="100"/>
          <a:sy n="79" d="100"/>
        </p:scale>
        <p:origin x="1651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9821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9821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r">
              <a:defRPr sz="1200"/>
            </a:lvl1pPr>
          </a:lstStyle>
          <a:p>
            <a:fld id="{C6310D87-62DF-5D49-BDC9-E6CB2AFB4311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24961"/>
            <a:ext cx="3037840" cy="469821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924961"/>
            <a:ext cx="3037840" cy="469821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r">
              <a:defRPr sz="1200"/>
            </a:lvl1pPr>
          </a:lstStyle>
          <a:p>
            <a:fld id="{288F7EDB-C421-824C-B61B-4918CA2749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6822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9821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9821"/>
          </a:xfrm>
          <a:prstGeom prst="rect">
            <a:avLst/>
          </a:prstGeom>
        </p:spPr>
        <p:txBody>
          <a:bodyPr vert="horz" lIns="93744" tIns="46872" rIns="93744" bIns="46872" rtlCol="0"/>
          <a:lstStyle>
            <a:lvl1pPr algn="r">
              <a:defRPr sz="1200"/>
            </a:lvl1pPr>
          </a:lstStyle>
          <a:p>
            <a:fld id="{B70DE41B-D784-BA4F-A062-70A7D1BFE910}" type="datetimeFigureOut">
              <a:rPr lang="en-US" smtClean="0"/>
              <a:t>4/2/2020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704850"/>
            <a:ext cx="4699000" cy="3524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44" tIns="46872" rIns="93744" bIns="4687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63296"/>
            <a:ext cx="5608320" cy="4228386"/>
          </a:xfrm>
          <a:prstGeom prst="rect">
            <a:avLst/>
          </a:prstGeom>
        </p:spPr>
        <p:txBody>
          <a:bodyPr vert="horz" lIns="93744" tIns="46872" rIns="93744" bIns="4687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24961"/>
            <a:ext cx="3037840" cy="469821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24961"/>
            <a:ext cx="3037840" cy="469821"/>
          </a:xfrm>
          <a:prstGeom prst="rect">
            <a:avLst/>
          </a:prstGeom>
        </p:spPr>
        <p:txBody>
          <a:bodyPr vert="horz" lIns="93744" tIns="46872" rIns="93744" bIns="46872" rtlCol="0" anchor="b"/>
          <a:lstStyle>
            <a:lvl1pPr algn="r">
              <a:defRPr sz="1200"/>
            </a:lvl1pPr>
          </a:lstStyle>
          <a:p>
            <a:fld id="{5D278A8B-08C7-9F46-93BF-5A384DF5C0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67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845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81A0D-3A8D-4F34-8452-9FAAD1D47BF8}" type="slidenum">
              <a:rPr kumimoji="0" lang="en-US" sz="4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84535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4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92009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845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81A0D-3A8D-4F34-8452-9FAAD1D47BF8}" type="slidenum">
              <a:rPr kumimoji="0" lang="en-US" sz="4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84535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4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10696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845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81A0D-3A8D-4F34-8452-9FAAD1D47BF8}" type="slidenum">
              <a:rPr kumimoji="0" lang="en-US" sz="4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84535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4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37357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845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81A0D-3A8D-4F34-8452-9FAAD1D47BF8}" type="slidenum">
              <a:rPr kumimoji="0" lang="en-US" sz="4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84535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4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1737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845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81A0D-3A8D-4F34-8452-9FAAD1D47BF8}" type="slidenum">
              <a:rPr kumimoji="0" lang="en-US" sz="4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84535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4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7387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845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81A0D-3A8D-4F34-8452-9FAAD1D47BF8}" type="slidenum">
              <a:rPr kumimoji="0" lang="en-US" sz="4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84535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4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31428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845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81A0D-3A8D-4F34-8452-9FAAD1D47BF8}" type="slidenum">
              <a:rPr kumimoji="0" lang="en-US" sz="4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84535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4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9274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845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81A0D-3A8D-4F34-8452-9FAAD1D47BF8}" type="slidenum">
              <a:rPr kumimoji="0" lang="en-US" sz="4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84535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4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9760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845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81A0D-3A8D-4F34-8452-9FAAD1D47BF8}" type="slidenum">
              <a:rPr kumimoji="0" lang="en-US" sz="4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84535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4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68273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845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81A0D-3A8D-4F34-8452-9FAAD1D47BF8}" type="slidenum">
              <a:rPr kumimoji="0" lang="en-US" sz="4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84535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4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78523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845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81A0D-3A8D-4F34-8452-9FAAD1D47BF8}" type="slidenum">
              <a:rPr kumimoji="0" lang="en-US" sz="4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84535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4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5077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8453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781A0D-3A8D-4F34-8452-9FAAD1D47BF8}" type="slidenum">
              <a:rPr kumimoji="0" lang="en-US" sz="4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84535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4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821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E3D6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template-background-arch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34668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450003" y="898151"/>
            <a:ext cx="8296064" cy="55026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5622202" y="6488742"/>
            <a:ext cx="30912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aseline="0" dirty="0">
                <a:solidFill>
                  <a:schemeClr val="bg1"/>
                </a:solidFill>
                <a:latin typeface="Arial"/>
                <a:cs typeface="Arial"/>
              </a:rPr>
              <a:t>Board of Directors Workshop   |   </a:t>
            </a:r>
            <a:fld id="{3AFF2A17-0641-4DF3-A723-8F21241D6399}" type="slidenum">
              <a:rPr lang="en-US" sz="1000" baseline="0" smtClean="0">
                <a:solidFill>
                  <a:schemeClr val="bg1"/>
                </a:solidFill>
                <a:latin typeface="Arial"/>
                <a:cs typeface="Arial"/>
              </a:rPr>
              <a:pPr algn="r"/>
              <a:t>‹#›</a:t>
            </a:fld>
            <a:r>
              <a:rPr lang="en-US" sz="1000" baseline="0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</a:p>
        </p:txBody>
      </p:sp>
      <p:sp>
        <p:nvSpPr>
          <p:cNvPr id="9" name="Title 14"/>
          <p:cNvSpPr>
            <a:spLocks noGrp="1"/>
          </p:cNvSpPr>
          <p:nvPr>
            <p:ph type="title"/>
          </p:nvPr>
        </p:nvSpPr>
        <p:spPr>
          <a:xfrm>
            <a:off x="602285" y="1085909"/>
            <a:ext cx="2744206" cy="17555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Content Placeholder 15"/>
          <p:cNvSpPr>
            <a:spLocks noGrp="1"/>
          </p:cNvSpPr>
          <p:nvPr>
            <p:ph idx="1"/>
          </p:nvPr>
        </p:nvSpPr>
        <p:spPr>
          <a:xfrm>
            <a:off x="3498774" y="1085910"/>
            <a:ext cx="5089750" cy="507519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ext Placeholder 16"/>
          <p:cNvSpPr>
            <a:spLocks noGrp="1"/>
          </p:cNvSpPr>
          <p:nvPr>
            <p:ph type="body" sz="half" idx="2"/>
          </p:nvPr>
        </p:nvSpPr>
        <p:spPr>
          <a:xfrm>
            <a:off x="602285" y="3029192"/>
            <a:ext cx="2744206" cy="312349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4" name="Picture 3" descr="A picture containing graphics, drawing, graffiti&#10;&#10;Description automatically generated">
            <a:extLst>
              <a:ext uri="{FF2B5EF4-FFF2-40B4-BE49-F238E27FC236}">
                <a16:creationId xmlns:a16="http://schemas.microsoft.com/office/drawing/2014/main" id="{98F9650B-FD28-4AFF-B373-87F195295A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70942" y="49795"/>
            <a:ext cx="875125" cy="84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723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17A78-52CA-4F0E-AAD9-F672E579979B}" type="datetime1">
              <a:rPr lang="en-US" smtClean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Name | Everett Public Schools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60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CA2D-42FA-4EA7-A473-3644F2783098}" type="datetime1">
              <a:rPr lang="en-US" smtClean="0"/>
              <a:t>4/2/2020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Name | Everett Public Schools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6324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0BF7-BCEE-4FC7-91D4-1E318772C9C4}" type="datetime1">
              <a:rPr lang="en-US" smtClean="0"/>
              <a:t>4/2/2020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Name | Everett Public Schools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144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CC9E7-2356-4FB7-B0DE-FA41085F7116}" type="datetime1">
              <a:rPr lang="en-US" smtClean="0"/>
              <a:t>4/2/2020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Name | Everett Public Schools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494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E123E-7790-481D-80DA-7AB5D65C64D7}" type="datetime1">
              <a:rPr lang="en-US" smtClean="0"/>
              <a:t>4/2/2020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Name | Everett Public Schools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014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44369-EDAE-443D-B025-80738D89B7D3}" type="datetime1">
              <a:rPr lang="en-US" smtClean="0"/>
              <a:t>4/2/2020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Department Name | Everett Public Schools</a:t>
            </a:r>
          </a:p>
        </p:txBody>
      </p:sp>
    </p:spTree>
    <p:extLst>
      <p:ext uri="{BB962C8B-B14F-4D97-AF65-F5344CB8AC3E}">
        <p14:creationId xmlns:p14="http://schemas.microsoft.com/office/powerpoint/2010/main" val="1038101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EAD3-E6F1-4631-BCA3-AB7ADBC99A30}" type="datetime1">
              <a:rPr lang="en-US" smtClean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Name | Everett Public Schools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1631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DACBC-B05E-45F8-8BCE-59C21AA01D1A}" type="datetime1">
              <a:rPr lang="en-US" smtClean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Name | Everett Public Schools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452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E3D6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template-background-arch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34668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450003" y="898151"/>
            <a:ext cx="8296064" cy="55026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5622202" y="6488742"/>
            <a:ext cx="30912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aseline="0" dirty="0">
                <a:solidFill>
                  <a:schemeClr val="bg1"/>
                </a:solidFill>
                <a:latin typeface="Arial"/>
                <a:cs typeface="Arial"/>
              </a:rPr>
              <a:t>Board of Directors Workshop   |   </a:t>
            </a:r>
            <a:fld id="{3AFF2A17-0641-4DF3-A723-8F21241D6399}" type="slidenum">
              <a:rPr lang="en-US" sz="1000" baseline="0" smtClean="0">
                <a:solidFill>
                  <a:schemeClr val="bg1"/>
                </a:solidFill>
                <a:latin typeface="Arial"/>
                <a:cs typeface="Arial"/>
              </a:rPr>
              <a:pPr algn="r"/>
              <a:t>‹#›</a:t>
            </a:fld>
            <a:r>
              <a:rPr lang="en-US" sz="1000" baseline="0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860655" y="4794898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err="1"/>
              <a:t>Ckalsdjfosdjfsdslkjsal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1860655" y="1137298"/>
            <a:ext cx="5486400" cy="3657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860655" y="5361636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/>
              <a:t>klasjdflksjfs</a:t>
            </a:r>
            <a:endParaRPr lang="en-US" dirty="0"/>
          </a:p>
        </p:txBody>
      </p:sp>
      <p:pic>
        <p:nvPicPr>
          <p:cNvPr id="12" name="Picture 11" descr="A picture containing graphics, drawing, graffiti&#10;&#10;Description automatically generated">
            <a:extLst>
              <a:ext uri="{FF2B5EF4-FFF2-40B4-BE49-F238E27FC236}">
                <a16:creationId xmlns:a16="http://schemas.microsoft.com/office/drawing/2014/main" id="{45BB01D8-E955-474A-90E3-9284FEA51D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70942" y="49795"/>
            <a:ext cx="875125" cy="84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53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itles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E3D6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template-background-arch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34668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450003" y="898151"/>
            <a:ext cx="8296064" cy="55026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5622202" y="6488742"/>
            <a:ext cx="30912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aseline="0" dirty="0">
                <a:solidFill>
                  <a:schemeClr val="bg1"/>
                </a:solidFill>
                <a:latin typeface="Arial"/>
                <a:cs typeface="Arial"/>
              </a:rPr>
              <a:t>Board of Directors Workshop   |   </a:t>
            </a:r>
            <a:fld id="{3AFF2A17-0641-4DF3-A723-8F21241D6399}" type="slidenum">
              <a:rPr lang="en-US" sz="1000" baseline="0" smtClean="0">
                <a:solidFill>
                  <a:schemeClr val="bg1"/>
                </a:solidFill>
                <a:latin typeface="Arial"/>
                <a:cs typeface="Arial"/>
              </a:rPr>
              <a:pPr algn="r"/>
              <a:t>‹#›</a:t>
            </a:fld>
            <a:r>
              <a:rPr lang="en-US" sz="1000" baseline="0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632389" y="1310706"/>
            <a:ext cx="373260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2"/>
          </p:nvPr>
        </p:nvSpPr>
        <p:spPr>
          <a:xfrm>
            <a:off x="632389" y="1950468"/>
            <a:ext cx="3732601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273" y="1310706"/>
            <a:ext cx="373406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6" name="Content Placeholder 5"/>
          <p:cNvSpPr>
            <a:spLocks noGrp="1"/>
          </p:cNvSpPr>
          <p:nvPr>
            <p:ph sz="quarter" idx="4"/>
          </p:nvPr>
        </p:nvSpPr>
        <p:spPr>
          <a:xfrm>
            <a:off x="4820273" y="1950468"/>
            <a:ext cx="373406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 descr="A picture containing graphics, drawing, graffiti&#10;&#10;Description automatically generated">
            <a:extLst>
              <a:ext uri="{FF2B5EF4-FFF2-40B4-BE49-F238E27FC236}">
                <a16:creationId xmlns:a16="http://schemas.microsoft.com/office/drawing/2014/main" id="{FD1337A2-098F-498A-BC3A-D74EEB7C59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70942" y="49795"/>
            <a:ext cx="875125" cy="84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570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E3D6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template-background-arch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34668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450003" y="898151"/>
            <a:ext cx="8296064" cy="55026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5622202" y="6488742"/>
            <a:ext cx="30912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aseline="0" dirty="0">
                <a:solidFill>
                  <a:schemeClr val="bg1"/>
                </a:solidFill>
                <a:latin typeface="Arial"/>
                <a:cs typeface="Arial"/>
              </a:rPr>
              <a:t>Board of Directors Workshop   |   </a:t>
            </a:r>
            <a:fld id="{3AFF2A17-0641-4DF3-A723-8F21241D6399}" type="slidenum">
              <a:rPr lang="en-US" sz="1000" baseline="0" smtClean="0">
                <a:solidFill>
                  <a:schemeClr val="bg1"/>
                </a:solidFill>
                <a:latin typeface="Arial"/>
                <a:cs typeface="Arial"/>
              </a:rPr>
              <a:pPr algn="r"/>
              <a:t>‹#›</a:t>
            </a:fld>
            <a:r>
              <a:rPr lang="en-US" sz="1000" baseline="0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603504" y="5285744"/>
            <a:ext cx="4873752" cy="685800"/>
          </a:xfrm>
          <a:prstGeom prst="rect">
            <a:avLst/>
          </a:prstGeom>
          <a:solidFill>
            <a:srgbClr val="0044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bg1"/>
              </a:solidFill>
              <a:latin typeface="Myriad Pro" panose="020B0503030403020204" pitchFamily="34" charset="0"/>
            </a:endParaRPr>
          </a:p>
        </p:txBody>
      </p:sp>
      <p:sp>
        <p:nvSpPr>
          <p:cNvPr id="10" name="Media Placeholder 8"/>
          <p:cNvSpPr>
            <a:spLocks noGrp="1"/>
          </p:cNvSpPr>
          <p:nvPr>
            <p:ph type="media" sz="quarter" idx="13"/>
          </p:nvPr>
        </p:nvSpPr>
        <p:spPr>
          <a:xfrm>
            <a:off x="595263" y="1323344"/>
            <a:ext cx="4873752" cy="3812822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icon to add media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785104" y="1323344"/>
            <a:ext cx="2819400" cy="463691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2" name="Picture 11" descr="A picture containing graphics, drawing, graffiti&#10;&#10;Description automatically generated">
            <a:extLst>
              <a:ext uri="{FF2B5EF4-FFF2-40B4-BE49-F238E27FC236}">
                <a16:creationId xmlns:a16="http://schemas.microsoft.com/office/drawing/2014/main" id="{CAAADA76-BC7D-4A5E-AE99-3657281F51C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70942" y="49795"/>
            <a:ext cx="875125" cy="84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908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, Title bar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E3D6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template-background-arch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34668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450003" y="898151"/>
            <a:ext cx="8296064" cy="55026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5622202" y="6488742"/>
            <a:ext cx="30912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aseline="0" dirty="0">
                <a:solidFill>
                  <a:schemeClr val="bg1"/>
                </a:solidFill>
                <a:latin typeface="Arial"/>
                <a:cs typeface="Arial"/>
              </a:rPr>
              <a:t>Board of Directors Workshop   |   </a:t>
            </a:r>
            <a:fld id="{3AFF2A17-0641-4DF3-A723-8F21241D6399}" type="slidenum">
              <a:rPr lang="en-US" sz="1000" baseline="0" smtClean="0">
                <a:solidFill>
                  <a:schemeClr val="bg1"/>
                </a:solidFill>
                <a:latin typeface="Arial"/>
                <a:cs typeface="Arial"/>
              </a:rPr>
              <a:pPr algn="r"/>
              <a:t>‹#›</a:t>
            </a:fld>
            <a:r>
              <a:rPr lang="en-US" sz="1000" baseline="0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792288" y="4725588"/>
            <a:ext cx="5486400" cy="566738"/>
          </a:xfrm>
          <a:prstGeom prst="rect">
            <a:avLst/>
          </a:prstGeom>
          <a:solidFill>
            <a:srgbClr val="00447B"/>
          </a:solidFill>
        </p:spPr>
        <p:txBody>
          <a:bodyPr anchor="b">
            <a:normAutofit/>
          </a:bodyPr>
          <a:lstStyle>
            <a:lvl1pPr algn="ctr">
              <a:lnSpc>
                <a:spcPct val="200000"/>
              </a:lnSpc>
              <a:defRPr sz="1800" b="0" i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229115"/>
            <a:ext cx="5486400" cy="342344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87588"/>
            <a:ext cx="5486400" cy="609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2" name="Picture 11" descr="A picture containing graphics, drawing, graffiti&#10;&#10;Description automatically generated">
            <a:extLst>
              <a:ext uri="{FF2B5EF4-FFF2-40B4-BE49-F238E27FC236}">
                <a16:creationId xmlns:a16="http://schemas.microsoft.com/office/drawing/2014/main" id="{2463B081-4D2E-48B0-B504-0145DC20D2B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70942" y="49795"/>
            <a:ext cx="875125" cy="84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799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E3D6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 descr="template-background-arch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434668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450003" y="898151"/>
            <a:ext cx="8296064" cy="550265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5622202" y="6488742"/>
            <a:ext cx="30912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baseline="0" dirty="0">
                <a:solidFill>
                  <a:schemeClr val="bg1"/>
                </a:solidFill>
                <a:latin typeface="Arial"/>
                <a:cs typeface="Arial"/>
              </a:rPr>
              <a:t>Board of Directors Workshop   |   </a:t>
            </a:r>
            <a:fld id="{3AFF2A17-0641-4DF3-A723-8F21241D6399}" type="slidenum">
              <a:rPr lang="en-US" sz="1000" baseline="0" smtClean="0">
                <a:solidFill>
                  <a:schemeClr val="bg1"/>
                </a:solidFill>
                <a:latin typeface="Arial"/>
                <a:cs typeface="Arial"/>
              </a:rPr>
              <a:pPr algn="r"/>
              <a:t>‹#›</a:t>
            </a:fld>
            <a:r>
              <a:rPr lang="en-US" sz="1000" baseline="0" dirty="0">
                <a:solidFill>
                  <a:schemeClr val="bg1"/>
                </a:solidFill>
                <a:latin typeface="Arial"/>
                <a:cs typeface="Arial"/>
              </a:rPr>
              <a:t>	</a:t>
            </a:r>
          </a:p>
        </p:txBody>
      </p:sp>
      <p:pic>
        <p:nvPicPr>
          <p:cNvPr id="9" name="Picture 8" descr="A picture containing graphics, drawing, graffiti&#10;&#10;Description automatically generated">
            <a:extLst>
              <a:ext uri="{FF2B5EF4-FFF2-40B4-BE49-F238E27FC236}">
                <a16:creationId xmlns:a16="http://schemas.microsoft.com/office/drawing/2014/main" id="{D6980F52-5DF4-4015-B7DC-12DA6082B5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70942" y="49795"/>
            <a:ext cx="875125" cy="84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443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49279-F039-472F-B0D5-F00E941D66F5}" type="datetime1">
              <a:rPr lang="en-US" smtClean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Name | Everett Public Schools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356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80B5DB6-B477-46CA-9D6F-43399F3B4F8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766175" y="5187950"/>
            <a:ext cx="187325" cy="100013"/>
          </a:xfrm>
        </p:spPr>
        <p:txBody>
          <a:bodyPr/>
          <a:lstStyle>
            <a:lvl1pPr marL="11430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4521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C2B24-9EB4-4427-BA15-1D58BE27649B}" type="datetime1">
              <a:rPr lang="en-US" smtClean="0"/>
              <a:t>4/2/2020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Department Name | Everett Public Schools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636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E3D6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844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997F69B-C601-4671-83DA-CD711E663B8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Department Name | Everett Public Schools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AC432949-3D66-445A-91A3-ECDDD45730B0}" type="datetime1">
              <a:rPr lang="en-US" smtClean="0"/>
              <a:t>4/2/2020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137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3B000-EDCF-410C-B82C-FFDF09FE2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971800"/>
            <a:ext cx="7620000" cy="914400"/>
          </a:xfrm>
        </p:spPr>
        <p:txBody>
          <a:bodyPr/>
          <a:lstStyle/>
          <a:p>
            <a:pPr algn="r"/>
            <a:r>
              <a:rPr lang="en-US" sz="4800" b="1" dirty="0">
                <a:latin typeface="Myriad Pro" panose="020B0503030403020204" pitchFamily="34" charset="0"/>
              </a:rPr>
              <a:t>Teaching &amp; Learning Structures</a:t>
            </a:r>
            <a:br>
              <a:rPr lang="en-US" sz="4800" b="1" dirty="0">
                <a:latin typeface="Myriad Pro" panose="020B0503030403020204" pitchFamily="34" charset="0"/>
              </a:rPr>
            </a:br>
            <a:br>
              <a:rPr lang="en-US" sz="4800" b="1" dirty="0">
                <a:latin typeface="Myriad Pro" panose="020B0503030403020204" pitchFamily="34" charset="0"/>
              </a:rPr>
            </a:br>
            <a:r>
              <a:rPr lang="en-US" sz="4800" b="1" dirty="0">
                <a:latin typeface="Myriad Pro" panose="020B0503030403020204" pitchFamily="34" charset="0"/>
              </a:rPr>
              <a:t>April 2,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5BDBD8-60A0-41C8-8A95-BADEBDF2D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B557C520-1946-4A19-8E0C-D34989BE01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827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/>
          <a:lstStyle/>
          <a:p>
            <a:r>
              <a:rPr lang="en-US" sz="3600" b="1" dirty="0">
                <a:latin typeface="Myriad Pro"/>
              </a:rPr>
              <a:t>Guiding questions</a:t>
            </a: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F5C3696F-A5A1-4D41-8C29-6CB5F64AB7B6}"/>
              </a:ext>
            </a:extLst>
          </p:cNvPr>
          <p:cNvSpPr txBox="1"/>
          <p:nvPr/>
        </p:nvSpPr>
        <p:spPr>
          <a:xfrm>
            <a:off x="457199" y="1341408"/>
            <a:ext cx="7772401" cy="654012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355600" marR="5080" lvl="0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i="1" spc="-5" dirty="0">
                <a:solidFill>
                  <a:schemeClr val="bg2"/>
                </a:solidFill>
                <a:latin typeface="Myriad Pro"/>
              </a:rPr>
              <a:t>Why district-wide structures instead of school-specific?</a:t>
            </a:r>
          </a:p>
          <a:p>
            <a:pPr marL="12700" marR="5080" lvl="0" defTabSz="914400">
              <a:lnSpc>
                <a:spcPts val="3240"/>
              </a:lnSpc>
              <a:buClr>
                <a:srgbClr val="D9531E"/>
              </a:buClr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Equity of opportunity</a:t>
            </a:r>
          </a:p>
          <a:p>
            <a:pPr marL="469900" marR="5080" lvl="1" defTabSz="914400">
              <a:lnSpc>
                <a:spcPts val="3240"/>
              </a:lnSpc>
              <a:buClr>
                <a:srgbClr val="D9531E"/>
              </a:buClr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Commonalities across levels</a:t>
            </a:r>
          </a:p>
          <a:p>
            <a:pPr marL="469900" marR="5080" lvl="1" defTabSz="914400">
              <a:lnSpc>
                <a:spcPts val="3240"/>
              </a:lnSpc>
              <a:buClr>
                <a:srgbClr val="D9531E"/>
              </a:buClr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Sufficient flexibility for teachers to continue to meet the needs of students in the best way they know how</a:t>
            </a:r>
          </a:p>
          <a:p>
            <a:pPr marL="469900" marR="5080" lvl="1" defTabSz="914400">
              <a:lnSpc>
                <a:spcPts val="3240"/>
              </a:lnSpc>
              <a:buClr>
                <a:srgbClr val="D9531E"/>
              </a:buClr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12700" marR="5080" lvl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tabLst>
                <a:tab pos="355600" algn="l"/>
              </a:tabLst>
              <a:defRPr/>
            </a:pPr>
            <a:endParaRPr lang="en-US" sz="2000" b="1" spc="-5" dirty="0">
              <a:solidFill>
                <a:srgbClr val="00447C"/>
              </a:solidFill>
              <a:latin typeface="Myriad Pro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0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0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Calibri"/>
            </a:endParaRPr>
          </a:p>
          <a:p>
            <a:pPr marL="298450" marR="5080" lvl="0" indent="-28575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06DDE-DB95-47FA-9B51-A8C1E965A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51CCB4D-0F3C-40C9-BAE4-E96EF5943C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740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/>
          <a:lstStyle/>
          <a:p>
            <a:r>
              <a:rPr lang="en-US" sz="3600" b="1" dirty="0">
                <a:latin typeface="Myriad Pro"/>
              </a:rPr>
              <a:t>Guiding questions</a:t>
            </a: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F5C3696F-A5A1-4D41-8C29-6CB5F64AB7B6}"/>
              </a:ext>
            </a:extLst>
          </p:cNvPr>
          <p:cNvSpPr txBox="1"/>
          <p:nvPr/>
        </p:nvSpPr>
        <p:spPr>
          <a:xfrm>
            <a:off x="457199" y="1341408"/>
            <a:ext cx="7772401" cy="695049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355600" marR="5080" lvl="0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i="1" spc="-5" dirty="0">
                <a:solidFill>
                  <a:schemeClr val="bg2"/>
                </a:solidFill>
                <a:latin typeface="Myriad Pro"/>
              </a:rPr>
              <a:t>What are our next steps?</a:t>
            </a:r>
          </a:p>
          <a:p>
            <a:pPr marL="12700" marR="5080" lvl="0" defTabSz="914400">
              <a:lnSpc>
                <a:spcPts val="3240"/>
              </a:lnSpc>
              <a:buClr>
                <a:srgbClr val="D9531E"/>
              </a:buClr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Working backwards from a target effective date of Tuesday, April 21</a:t>
            </a:r>
          </a:p>
          <a:p>
            <a:pPr marL="1270000" marR="5080" lvl="2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Sharing with teachers and classified staff week of April 13</a:t>
            </a: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Sharing modified version of structures with families week of April 13</a:t>
            </a:r>
          </a:p>
          <a:p>
            <a:pPr marL="469900" marR="5080" lvl="1" defTabSz="914400">
              <a:lnSpc>
                <a:spcPts val="3240"/>
              </a:lnSpc>
              <a:buClr>
                <a:srgbClr val="D9531E"/>
              </a:buClr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12700" marR="5080" lvl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tabLst>
                <a:tab pos="355600" algn="l"/>
              </a:tabLst>
              <a:defRPr/>
            </a:pPr>
            <a:endParaRPr lang="en-US" sz="2000" b="1" spc="-5" dirty="0">
              <a:solidFill>
                <a:srgbClr val="00447C"/>
              </a:solidFill>
              <a:latin typeface="Myriad Pro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0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0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Calibri"/>
            </a:endParaRPr>
          </a:p>
          <a:p>
            <a:pPr marL="298450" marR="5080" lvl="0" indent="-28575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06DDE-DB95-47FA-9B51-A8C1E965A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51CCB4D-0F3C-40C9-BAE4-E96EF5943C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165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/>
          <a:lstStyle/>
          <a:p>
            <a:r>
              <a:rPr lang="en-US" sz="3600" b="1" dirty="0">
                <a:latin typeface="Myriad Pro"/>
              </a:rPr>
              <a:t>Guiding questions</a:t>
            </a: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F5C3696F-A5A1-4D41-8C29-6CB5F64AB7B6}"/>
              </a:ext>
            </a:extLst>
          </p:cNvPr>
          <p:cNvSpPr txBox="1"/>
          <p:nvPr/>
        </p:nvSpPr>
        <p:spPr>
          <a:xfrm>
            <a:off x="457200" y="1341408"/>
            <a:ext cx="7315200" cy="695049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355600" marR="5080" lvl="0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i="1" spc="-5" dirty="0">
                <a:solidFill>
                  <a:schemeClr val="bg2"/>
                </a:solidFill>
                <a:latin typeface="Myriad Pro"/>
              </a:rPr>
              <a:t>What happens in </a:t>
            </a:r>
          </a:p>
          <a:p>
            <a:pPr marL="355600" marR="5080" lvl="0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the “learning zone” or period</a:t>
            </a: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Student contact / help or IEP participation</a:t>
            </a: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Specialist time</a:t>
            </a: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Team / department time</a:t>
            </a: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Elective PD</a:t>
            </a:r>
          </a:p>
          <a:p>
            <a:pPr marL="12700" marR="5080" lvl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tabLst>
                <a:tab pos="355600" algn="l"/>
              </a:tabLst>
              <a:defRPr/>
            </a:pPr>
            <a:endParaRPr lang="en-US" sz="2000" b="1" spc="-5" dirty="0">
              <a:solidFill>
                <a:srgbClr val="00447C"/>
              </a:solidFill>
              <a:latin typeface="Myriad Pro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0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0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Calibri"/>
            </a:endParaRPr>
          </a:p>
          <a:p>
            <a:pPr marL="298450" marR="5080" lvl="0" indent="-28575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06DDE-DB95-47FA-9B51-A8C1E965A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51CCB4D-0F3C-40C9-BAE4-E96EF5943C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815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/>
          <a:lstStyle/>
          <a:p>
            <a:r>
              <a:rPr lang="en-US" sz="3600" b="1" dirty="0">
                <a:latin typeface="Myriad Pro"/>
              </a:rPr>
              <a:t>Purpose</a:t>
            </a: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F5C3696F-A5A1-4D41-8C29-6CB5F64AB7B6}"/>
              </a:ext>
            </a:extLst>
          </p:cNvPr>
          <p:cNvSpPr txBox="1"/>
          <p:nvPr/>
        </p:nvSpPr>
        <p:spPr>
          <a:xfrm>
            <a:off x="457200" y="1341408"/>
            <a:ext cx="7315200" cy="612975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Provide an overview of proposed system-wide structures to the school day</a:t>
            </a:r>
          </a:p>
          <a:p>
            <a:pPr marL="12700" marR="5080" lvl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kumimoji="0" lang="en-US" sz="2400" b="1" i="0" u="none" strike="noStrike" kern="1200" cap="none" spc="-5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Myriad Pro"/>
                <a:ea typeface="+mn-ea"/>
                <a:cs typeface="+mn-cs"/>
              </a:rPr>
              <a:t>The Why, How, and What</a:t>
            </a:r>
          </a:p>
          <a:p>
            <a:pPr marL="469900" marR="5080" lvl="1" defTabSz="914400">
              <a:lnSpc>
                <a:spcPts val="3240"/>
              </a:lnSpc>
              <a:buClr>
                <a:srgbClr val="D9531E"/>
              </a:buClr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Provide opportunities to collect and process feedback</a:t>
            </a:r>
          </a:p>
          <a:p>
            <a:pPr marL="12700" marR="5080" lvl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Regional meetings for principals:</a:t>
            </a: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Leadership implications</a:t>
            </a: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0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0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Calibri"/>
            </a:endParaRPr>
          </a:p>
          <a:p>
            <a:pPr marL="298450" marR="5080" lvl="0" indent="-28575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06DDE-DB95-47FA-9B51-A8C1E965A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51CCB4D-0F3C-40C9-BAE4-E96EF5943C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125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/>
          <a:lstStyle/>
          <a:p>
            <a:r>
              <a:rPr lang="en-US" sz="3600" b="1" dirty="0">
                <a:latin typeface="Myriad Pro"/>
              </a:rPr>
              <a:t>Constantly iterating…</a:t>
            </a: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F5C3696F-A5A1-4D41-8C29-6CB5F64AB7B6}"/>
              </a:ext>
            </a:extLst>
          </p:cNvPr>
          <p:cNvSpPr txBox="1"/>
          <p:nvPr/>
        </p:nvSpPr>
        <p:spPr>
          <a:xfrm>
            <a:off x="457200" y="1341408"/>
            <a:ext cx="7315200" cy="489864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i="1" spc="-5" dirty="0">
                <a:solidFill>
                  <a:srgbClr val="00447C"/>
                </a:solidFill>
                <a:latin typeface="Myriad Pro"/>
              </a:rPr>
              <a:t>An approach to building that involves continuous improvement </a:t>
            </a:r>
          </a:p>
          <a:p>
            <a:pPr marL="12700" marR="5080" lvl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tabLst>
                <a:tab pos="355600" algn="l"/>
              </a:tabLst>
              <a:defRPr/>
            </a:pPr>
            <a:endParaRPr lang="en-US" sz="2400" b="1" i="1" spc="-5" dirty="0">
              <a:solidFill>
                <a:srgbClr val="00447C"/>
              </a:solidFill>
              <a:latin typeface="Myriad Pro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i="1" spc="-5" dirty="0">
                <a:solidFill>
                  <a:srgbClr val="00447C"/>
                </a:solidFill>
                <a:latin typeface="Myriad Pro"/>
              </a:rPr>
              <a:t>Believing something can always get better</a:t>
            </a:r>
          </a:p>
          <a:p>
            <a:pPr marL="12700" marR="5080" lvl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tabLst>
                <a:tab pos="355600" algn="l"/>
              </a:tabLst>
              <a:defRPr/>
            </a:pPr>
            <a:endParaRPr lang="en-US" sz="2400" b="1" i="1" spc="-5" dirty="0">
              <a:solidFill>
                <a:srgbClr val="00447C"/>
              </a:solidFill>
              <a:latin typeface="Myriad Pro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i="1" spc="-5" dirty="0">
                <a:solidFill>
                  <a:srgbClr val="00447C"/>
                </a:solidFill>
                <a:latin typeface="Myriad Pro"/>
              </a:rPr>
              <a:t>Nothing is ever complete</a:t>
            </a:r>
            <a:endParaRPr kumimoji="0" lang="en-US" sz="2400" b="1" i="1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4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12700" marR="5080" lvl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						-Mark Zuckerberg</a:t>
            </a:r>
            <a:endParaRPr kumimoji="0" lang="en-US" sz="24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4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Calibri"/>
            </a:endParaRPr>
          </a:p>
          <a:p>
            <a:pPr marL="298450" marR="5080" lvl="0" indent="-28575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06DDE-DB95-47FA-9B51-A8C1E965A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51CCB4D-0F3C-40C9-BAE4-E96EF5943C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372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/>
          <a:lstStyle/>
          <a:p>
            <a:r>
              <a:rPr lang="en-US" sz="3600" b="1" dirty="0">
                <a:latin typeface="Myriad Pro"/>
              </a:rPr>
              <a:t>Guiding questions</a:t>
            </a: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F5C3696F-A5A1-4D41-8C29-6CB5F64AB7B6}"/>
              </a:ext>
            </a:extLst>
          </p:cNvPr>
          <p:cNvSpPr txBox="1"/>
          <p:nvPr/>
        </p:nvSpPr>
        <p:spPr>
          <a:xfrm>
            <a:off x="457200" y="1341408"/>
            <a:ext cx="7970108" cy="695049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000" b="1" spc="-5" dirty="0">
                <a:solidFill>
                  <a:srgbClr val="00447C"/>
                </a:solidFill>
                <a:latin typeface="Myriad Pro"/>
              </a:rPr>
              <a:t>Our Why?</a:t>
            </a: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kumimoji="0" lang="en-US" sz="2000" b="1" i="0" u="none" strike="noStrike" kern="1200" cap="none" spc="-5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Myriad Pro"/>
                <a:ea typeface="+mn-ea"/>
                <a:cs typeface="+mn-cs"/>
              </a:rPr>
              <a:t>What is our North Star?</a:t>
            </a: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000" b="1" spc="-5" dirty="0">
                <a:solidFill>
                  <a:srgbClr val="00447C"/>
                </a:solidFill>
                <a:latin typeface="Myriad Pro"/>
              </a:rPr>
              <a:t>Who was involved in the development of this draft plan?</a:t>
            </a: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kumimoji="0" lang="en-US" sz="2000" b="1" i="0" u="none" strike="noStrike" kern="1200" cap="none" spc="-5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Myriad Pro"/>
                <a:ea typeface="+mn-ea"/>
                <a:cs typeface="+mn-cs"/>
              </a:rPr>
              <a:t>On what basis did we enter into planning for additional structures?</a:t>
            </a: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kumimoji="0" lang="en-US" sz="2000" b="1" i="0" u="none" strike="noStrike" kern="1200" cap="none" spc="-5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Myriad Pro"/>
                <a:ea typeface="+mn-ea"/>
                <a:cs typeface="+mn-cs"/>
              </a:rPr>
              <a:t>Why district-wide structures instead of school-specific structures?</a:t>
            </a: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000" b="1" spc="-5" dirty="0">
                <a:solidFill>
                  <a:srgbClr val="00447C"/>
                </a:solidFill>
                <a:latin typeface="Myriad Pro"/>
              </a:rPr>
              <a:t>What are our next steps?</a:t>
            </a:r>
            <a:endParaRPr kumimoji="0" lang="en-US" sz="20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kumimoji="0" lang="en-US" sz="2000" b="1" i="0" u="none" strike="noStrike" kern="1200" cap="none" spc="-5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Myriad Pro"/>
                <a:ea typeface="+mn-ea"/>
                <a:cs typeface="+mn-cs"/>
              </a:rPr>
              <a:t>What happens in </a:t>
            </a: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kumimoji="0" lang="en-US" sz="2000" b="1" i="0" u="none" strike="noStrike" kern="1200" cap="none" spc="-5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Myriad Pro"/>
                <a:ea typeface="+mn-ea"/>
                <a:cs typeface="+mn-cs"/>
              </a:rPr>
              <a:t>the “learning zone” or period</a:t>
            </a: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000" b="1" spc="-5" dirty="0">
                <a:solidFill>
                  <a:srgbClr val="00447C"/>
                </a:solidFill>
                <a:latin typeface="Myriad Pro"/>
              </a:rPr>
              <a:t>Student contact / help or IEP participation</a:t>
            </a: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kumimoji="0" lang="en-US" sz="2000" b="1" i="0" u="none" strike="noStrike" kern="1200" cap="none" spc="-5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Myriad Pro"/>
                <a:ea typeface="+mn-ea"/>
                <a:cs typeface="+mn-cs"/>
              </a:rPr>
              <a:t>Specialist time</a:t>
            </a: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000" b="1" spc="-5" dirty="0">
                <a:solidFill>
                  <a:srgbClr val="00447C"/>
                </a:solidFill>
                <a:latin typeface="Myriad Pro"/>
              </a:rPr>
              <a:t>Team / department time</a:t>
            </a: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kumimoji="0" lang="en-US" sz="2000" b="1" i="0" u="none" strike="noStrike" kern="1200" cap="none" spc="-5" normalizeH="0" baseline="0" noProof="0" dirty="0">
                <a:ln>
                  <a:noFill/>
                </a:ln>
                <a:solidFill>
                  <a:srgbClr val="00447C"/>
                </a:solidFill>
                <a:effectLst/>
                <a:uLnTx/>
                <a:uFillTx/>
                <a:latin typeface="Myriad Pro"/>
                <a:ea typeface="+mn-ea"/>
                <a:cs typeface="+mn-cs"/>
              </a:rPr>
              <a:t>Elective PD</a:t>
            </a: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0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0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Calibri"/>
            </a:endParaRPr>
          </a:p>
          <a:p>
            <a:pPr marL="298450" marR="5080" lvl="0" indent="-28575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06DDE-DB95-47FA-9B51-A8C1E965A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51CCB4D-0F3C-40C9-BAE4-E96EF5943C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947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/>
          <a:lstStyle/>
          <a:p>
            <a:r>
              <a:rPr lang="en-US" sz="3600" b="1" dirty="0">
                <a:latin typeface="Myriad Pro"/>
              </a:rPr>
              <a:t>We need your feedback</a:t>
            </a: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F5C3696F-A5A1-4D41-8C29-6CB5F64AB7B6}"/>
              </a:ext>
            </a:extLst>
          </p:cNvPr>
          <p:cNvSpPr txBox="1"/>
          <p:nvPr/>
        </p:nvSpPr>
        <p:spPr>
          <a:xfrm>
            <a:off x="457200" y="1574872"/>
            <a:ext cx="7970108" cy="571938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000" b="1" spc="-5" dirty="0">
                <a:solidFill>
                  <a:srgbClr val="00447C"/>
                </a:solidFill>
                <a:latin typeface="Myriad Pro"/>
              </a:rPr>
              <a:t>Communicated through your supervisor</a:t>
            </a: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lang="en-US" sz="2000" b="1" spc="-5" dirty="0">
              <a:solidFill>
                <a:srgbClr val="00447C"/>
              </a:solidFill>
              <a:latin typeface="Myriad Pro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000" b="1" spc="-5" dirty="0">
                <a:solidFill>
                  <a:srgbClr val="00447C"/>
                </a:solidFill>
                <a:latin typeface="Myriad Pro"/>
              </a:rPr>
              <a:t>Chat function in Zoom capturing questions / feedback</a:t>
            </a: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lang="en-US" sz="2000" b="1" spc="-5" dirty="0">
              <a:solidFill>
                <a:srgbClr val="00447C"/>
              </a:solidFill>
              <a:latin typeface="Myriad Pro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000" b="1" spc="-5" dirty="0">
                <a:solidFill>
                  <a:srgbClr val="00447C"/>
                </a:solidFill>
                <a:latin typeface="Myriad Pro"/>
              </a:rPr>
              <a:t>Regional principals’ meeting – unpacking leadership implications</a:t>
            </a: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lang="en-US" sz="2000" b="1" spc="-5" dirty="0">
              <a:solidFill>
                <a:srgbClr val="00447C"/>
              </a:solidFill>
              <a:latin typeface="Myriad Pro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000" b="1" spc="-5" dirty="0">
                <a:solidFill>
                  <a:srgbClr val="00447C"/>
                </a:solidFill>
                <a:latin typeface="Myriad Pro"/>
              </a:rPr>
              <a:t>Supervisors providing a synopsis/summary of feedback from each respective area</a:t>
            </a: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0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0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0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Calibri"/>
            </a:endParaRPr>
          </a:p>
          <a:p>
            <a:pPr marL="298450" marR="5080" lvl="0" indent="-28575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06DDE-DB95-47FA-9B51-A8C1E965A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51CCB4D-0F3C-40C9-BAE4-E96EF5943C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674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/>
          <a:lstStyle/>
          <a:p>
            <a:r>
              <a:rPr lang="en-US" sz="3600" b="1" dirty="0">
                <a:latin typeface="Myriad Pro"/>
              </a:rPr>
              <a:t>Guiding questions</a:t>
            </a: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F5C3696F-A5A1-4D41-8C29-6CB5F64AB7B6}"/>
              </a:ext>
            </a:extLst>
          </p:cNvPr>
          <p:cNvSpPr txBox="1"/>
          <p:nvPr/>
        </p:nvSpPr>
        <p:spPr>
          <a:xfrm>
            <a:off x="457200" y="1341408"/>
            <a:ext cx="7315200" cy="2436436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i="1" spc="-5" dirty="0">
                <a:solidFill>
                  <a:schemeClr val="bg2"/>
                </a:solidFill>
                <a:latin typeface="Myriad Pro"/>
              </a:rPr>
              <a:t>Our “Why”</a:t>
            </a: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0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0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Calibri"/>
            </a:endParaRPr>
          </a:p>
          <a:p>
            <a:pPr marL="298450" marR="5080" lvl="0" indent="-28575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06DDE-DB95-47FA-9B51-A8C1E965A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51CCB4D-0F3C-40C9-BAE4-E96EF5943C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71DBF45-875A-41CE-8EEC-1E45BC560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770057"/>
              </p:ext>
            </p:extLst>
          </p:nvPr>
        </p:nvGraphicFramePr>
        <p:xfrm>
          <a:off x="457200" y="1913057"/>
          <a:ext cx="7620000" cy="4437789"/>
        </p:xfrm>
        <a:graphic>
          <a:graphicData uri="http://schemas.openxmlformats.org/drawingml/2006/table">
            <a:tbl>
              <a:tblPr firstRow="1" firstCol="1" bandRow="1"/>
              <a:tblGrid>
                <a:gridCol w="4109633">
                  <a:extLst>
                    <a:ext uri="{9D8B030D-6E8A-4147-A177-3AD203B41FA5}">
                      <a16:colId xmlns:a16="http://schemas.microsoft.com/office/drawing/2014/main" val="4180410588"/>
                    </a:ext>
                  </a:extLst>
                </a:gridCol>
                <a:gridCol w="3510367">
                  <a:extLst>
                    <a:ext uri="{9D8B030D-6E8A-4147-A177-3AD203B41FA5}">
                      <a16:colId xmlns:a16="http://schemas.microsoft.com/office/drawing/2014/main" val="2347799263"/>
                    </a:ext>
                  </a:extLst>
                </a:gridCol>
              </a:tblGrid>
              <a:tr h="2941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 provide students and families 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sufficient structure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to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Myriad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74" marR="57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2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…so as to</a:t>
                      </a:r>
                      <a:endParaRPr lang="en-US" sz="1600" b="1" dirty="0">
                        <a:solidFill>
                          <a:schemeClr val="bg2"/>
                        </a:solidFill>
                        <a:effectLst/>
                        <a:latin typeface="Myriad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74" marR="57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7726060"/>
                  </a:ext>
                </a:extLst>
              </a:tr>
              <a:tr h="12365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Myriad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Improve predictability in a time of uncertainty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Myriad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Offer support for routines at home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Myriad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Myriad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74" marR="57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2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solidFill>
                          <a:schemeClr val="bg2"/>
                        </a:solidFill>
                        <a:effectLst/>
                        <a:latin typeface="Myriad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dirty="0">
                          <a:solidFill>
                            <a:schemeClr val="bg2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minimize stress and maximize social-emotional well-being</a:t>
                      </a:r>
                      <a:endParaRPr lang="en-US" sz="1600" b="1" dirty="0">
                        <a:solidFill>
                          <a:schemeClr val="bg2"/>
                        </a:solidFill>
                        <a:effectLst/>
                        <a:latin typeface="Myriad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dirty="0">
                          <a:solidFill>
                            <a:schemeClr val="bg2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strengthen support systems between home and school</a:t>
                      </a:r>
                      <a:endParaRPr lang="en-US" sz="1600" b="1" dirty="0">
                        <a:solidFill>
                          <a:schemeClr val="bg2"/>
                        </a:solidFill>
                        <a:effectLst/>
                        <a:latin typeface="Myriad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74" marR="57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6825242"/>
                  </a:ext>
                </a:extLst>
              </a:tr>
              <a:tr h="2941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 provide staff with 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sufficient flexibility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to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Myriad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74" marR="57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2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…so as to</a:t>
                      </a:r>
                      <a:endParaRPr lang="en-US" sz="1600" b="1" dirty="0">
                        <a:solidFill>
                          <a:schemeClr val="bg2"/>
                        </a:solidFill>
                        <a:effectLst/>
                        <a:latin typeface="Myriad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74" marR="57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6035407"/>
                  </a:ext>
                </a:extLst>
              </a:tr>
              <a:tr h="1550672">
                <a:tc>
                  <a:txBody>
                    <a:bodyPr/>
                    <a:lstStyle/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Myriad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Meet the unique needs of their students and families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Myriad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Explore ways to leverage technology resources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Myriad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Grow professionally and in collaboration with colleagues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Myriad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74" marR="57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2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solidFill>
                          <a:schemeClr val="bg2"/>
                        </a:solidFill>
                        <a:effectLst/>
                        <a:latin typeface="Myriad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dirty="0">
                          <a:solidFill>
                            <a:schemeClr val="bg2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bridge the gap in ways educators know best</a:t>
                      </a:r>
                      <a:endParaRPr lang="en-US" sz="1600" b="1" dirty="0">
                        <a:solidFill>
                          <a:schemeClr val="bg2"/>
                        </a:solidFill>
                        <a:effectLst/>
                        <a:latin typeface="Myriad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dirty="0">
                          <a:solidFill>
                            <a:schemeClr val="bg2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maximize learning opportunities and student engagement</a:t>
                      </a:r>
                      <a:endParaRPr lang="en-US" sz="1600" b="1" dirty="0">
                        <a:solidFill>
                          <a:schemeClr val="bg2"/>
                        </a:solidFill>
                        <a:effectLst/>
                        <a:latin typeface="Myriad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600" b="1" dirty="0">
                          <a:solidFill>
                            <a:schemeClr val="bg2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stay connected to one another in learning communities</a:t>
                      </a:r>
                      <a:endParaRPr lang="en-US" sz="1600" b="1" dirty="0">
                        <a:solidFill>
                          <a:schemeClr val="bg2"/>
                        </a:solidFill>
                        <a:effectLst/>
                        <a:latin typeface="Myriad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2"/>
                          </a:solidFill>
                          <a:effectLst/>
                          <a:latin typeface="Myriad Pro" panose="020B0503030403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b="1" dirty="0">
                        <a:solidFill>
                          <a:schemeClr val="bg2"/>
                        </a:solidFill>
                        <a:effectLst/>
                        <a:latin typeface="Myriad Pro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174" marR="57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6266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9319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/>
          <a:lstStyle/>
          <a:p>
            <a:r>
              <a:rPr lang="en-US" sz="3600" b="1" dirty="0">
                <a:latin typeface="Myriad Pro"/>
              </a:rPr>
              <a:t>Guiding questions</a:t>
            </a: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F5C3696F-A5A1-4D41-8C29-6CB5F64AB7B6}"/>
              </a:ext>
            </a:extLst>
          </p:cNvPr>
          <p:cNvSpPr txBox="1"/>
          <p:nvPr/>
        </p:nvSpPr>
        <p:spPr>
          <a:xfrm>
            <a:off x="457200" y="1341408"/>
            <a:ext cx="7315200" cy="6950492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i="1" spc="-5" dirty="0">
                <a:solidFill>
                  <a:schemeClr val="bg2"/>
                </a:solidFill>
                <a:latin typeface="Myriad Pro"/>
              </a:rPr>
              <a:t>What is our North Star?</a:t>
            </a:r>
          </a:p>
          <a:p>
            <a:pPr marL="12700" marR="5080" lvl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Doing our very best, with the resources we have, to serve each student and family</a:t>
            </a:r>
          </a:p>
          <a:p>
            <a:pPr marL="469900" marR="5080" lvl="1" defTabSz="914400">
              <a:lnSpc>
                <a:spcPts val="3240"/>
              </a:lnSpc>
              <a:buClr>
                <a:srgbClr val="D9531E"/>
              </a:buClr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1270000" marR="5080" lvl="2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Health and social-emotional well-being of our students, families, staff, colleagues, and ourselves</a:t>
            </a:r>
          </a:p>
          <a:p>
            <a:pPr marL="927100" marR="5080" lvl="2" defTabSz="914400">
              <a:lnSpc>
                <a:spcPts val="3240"/>
              </a:lnSpc>
              <a:buClr>
                <a:srgbClr val="D9531E"/>
              </a:buClr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1270000" marR="5080" lvl="2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Staying on the productive edge of learning and leveraging our resources </a:t>
            </a: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lang="en-US" sz="2000" b="1" spc="-5" dirty="0">
              <a:solidFill>
                <a:srgbClr val="00447C"/>
              </a:solidFill>
              <a:latin typeface="Myriad Pro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0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0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Calibri"/>
            </a:endParaRPr>
          </a:p>
          <a:p>
            <a:pPr marL="298450" marR="5080" lvl="0" indent="-28575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06DDE-DB95-47FA-9B51-A8C1E965A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51CCB4D-0F3C-40C9-BAE4-E96EF5943C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800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/>
          <a:lstStyle/>
          <a:p>
            <a:r>
              <a:rPr lang="en-US" sz="3600" b="1" dirty="0">
                <a:latin typeface="Myriad Pro"/>
              </a:rPr>
              <a:t>Guiding questions</a:t>
            </a: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F5C3696F-A5A1-4D41-8C29-6CB5F64AB7B6}"/>
              </a:ext>
            </a:extLst>
          </p:cNvPr>
          <p:cNvSpPr txBox="1"/>
          <p:nvPr/>
        </p:nvSpPr>
        <p:spPr>
          <a:xfrm>
            <a:off x="457199" y="1341408"/>
            <a:ext cx="7772399" cy="612975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355600" marR="5080" lvl="0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i="1" spc="-5" dirty="0">
                <a:solidFill>
                  <a:schemeClr val="bg2"/>
                </a:solidFill>
                <a:latin typeface="Myriad Pro"/>
              </a:rPr>
              <a:t>Who was involved in the development of this draft plan?</a:t>
            </a:r>
          </a:p>
          <a:p>
            <a:pPr marL="12700" marR="5080" lvl="0" defTabSz="914400">
              <a:lnSpc>
                <a:spcPts val="3240"/>
              </a:lnSpc>
              <a:buClr>
                <a:srgbClr val="D9531E"/>
              </a:buClr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Teaching and learning leadership </a:t>
            </a:r>
          </a:p>
          <a:p>
            <a:pPr marL="469900" marR="5080" lvl="1" defTabSz="914400">
              <a:lnSpc>
                <a:spcPts val="3240"/>
              </a:lnSpc>
              <a:buClr>
                <a:srgbClr val="D9531E"/>
              </a:buClr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Curriculum &amp; Assessment leadership</a:t>
            </a: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Cabinet provided feedback on several iterations</a:t>
            </a: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Structures informed by many stakeholders</a:t>
            </a: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0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0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Calibri"/>
            </a:endParaRPr>
          </a:p>
          <a:p>
            <a:pPr marL="298450" marR="5080" lvl="0" indent="-28575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06DDE-DB95-47FA-9B51-A8C1E965A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51CCB4D-0F3C-40C9-BAE4-E96EF5943C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410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2400" cy="1143000"/>
          </a:xfrm>
        </p:spPr>
        <p:txBody>
          <a:bodyPr/>
          <a:lstStyle/>
          <a:p>
            <a:r>
              <a:rPr lang="en-US" sz="3600" b="1" dirty="0">
                <a:latin typeface="Myriad Pro"/>
              </a:rPr>
              <a:t>Guiding questions</a:t>
            </a: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F5C3696F-A5A1-4D41-8C29-6CB5F64AB7B6}"/>
              </a:ext>
            </a:extLst>
          </p:cNvPr>
          <p:cNvSpPr txBox="1"/>
          <p:nvPr/>
        </p:nvSpPr>
        <p:spPr>
          <a:xfrm>
            <a:off x="457200" y="1341408"/>
            <a:ext cx="7315200" cy="7771230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355600" marR="5080" lvl="0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i="1" spc="-5" dirty="0">
                <a:solidFill>
                  <a:schemeClr val="bg2"/>
                </a:solidFill>
                <a:latin typeface="Myriad Pro"/>
              </a:rPr>
              <a:t>On what basis did we enter into planning for additional structures?</a:t>
            </a:r>
          </a:p>
          <a:p>
            <a:pPr marL="12700" marR="5080" lvl="0" defTabSz="914400">
              <a:lnSpc>
                <a:spcPts val="3240"/>
              </a:lnSpc>
              <a:buClr>
                <a:srgbClr val="D9531E"/>
              </a:buClr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812800" marR="5080" lvl="1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Draft plan was informed by building administrators, teachers, association leadership, and some parents</a:t>
            </a:r>
          </a:p>
          <a:p>
            <a:pPr marL="469900" marR="5080" lvl="1" defTabSz="914400">
              <a:lnSpc>
                <a:spcPts val="3240"/>
              </a:lnSpc>
              <a:buClr>
                <a:srgbClr val="D9531E"/>
              </a:buClr>
              <a:tabLst>
                <a:tab pos="355600" algn="l"/>
              </a:tabLst>
              <a:defRPr/>
            </a:pPr>
            <a:endParaRPr lang="en-US" sz="2400" b="1" spc="-5" dirty="0">
              <a:solidFill>
                <a:srgbClr val="00447C"/>
              </a:solidFill>
              <a:latin typeface="Myriad Pro"/>
            </a:endParaRPr>
          </a:p>
          <a:p>
            <a:pPr marL="1270000" marR="5080" lvl="2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provide a framework for routines and predictability,</a:t>
            </a:r>
          </a:p>
          <a:p>
            <a:pPr marL="927100" marR="5080" lvl="2" defTabSz="914400">
              <a:lnSpc>
                <a:spcPts val="3240"/>
              </a:lnSpc>
              <a:buClr>
                <a:srgbClr val="D9531E"/>
              </a:buClr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 </a:t>
            </a:r>
          </a:p>
          <a:p>
            <a:pPr marL="1270000" marR="5080" lvl="2" indent="-342900" defTabSz="914400">
              <a:lnSpc>
                <a:spcPts val="3240"/>
              </a:lnSpc>
              <a:buClr>
                <a:srgbClr val="D9531E"/>
              </a:buClr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r>
              <a:rPr lang="en-US" sz="2400" b="1" spc="-5" dirty="0">
                <a:solidFill>
                  <a:srgbClr val="00447C"/>
                </a:solidFill>
                <a:latin typeface="Myriad Pro"/>
              </a:rPr>
              <a:t>provide the necessary efficiencies for leaders to schedule important collaborative meetings and check-ins with teachers</a:t>
            </a:r>
          </a:p>
          <a:p>
            <a:pPr marL="12700" marR="5080" lvl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tabLst>
                <a:tab pos="355600" algn="l"/>
              </a:tabLst>
              <a:defRPr/>
            </a:pPr>
            <a:endParaRPr lang="en-US" sz="2000" b="1" spc="-5" dirty="0">
              <a:solidFill>
                <a:srgbClr val="00447C"/>
              </a:solidFill>
              <a:latin typeface="Myriad Pro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0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355600" marR="5080" lvl="0" indent="-34290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2000" b="1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Calibri"/>
            </a:endParaRPr>
          </a:p>
          <a:p>
            <a:pPr marL="298450" marR="5080" lvl="0" indent="-28575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 typeface="Arial" panose="020B0604020202020204" pitchFamily="34" charset="0"/>
              <a:buChar char="•"/>
              <a:tabLst>
                <a:tab pos="355600" algn="l"/>
              </a:tabLst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12700" marR="5080" lvl="0" indent="0" algn="l" defTabSz="914400" rtl="0" eaLnBrk="1" fontAlgn="auto" latinLnBrk="0" hangingPunct="1">
              <a:lnSpc>
                <a:spcPts val="3240"/>
              </a:lnSpc>
              <a:spcBef>
                <a:spcPts val="0"/>
              </a:spcBef>
              <a:spcAft>
                <a:spcPts val="0"/>
              </a:spcAft>
              <a:buClr>
                <a:srgbClr val="D9531E"/>
              </a:buClr>
              <a:buSzTx/>
              <a:buFontTx/>
              <a:buNone/>
              <a:tabLst>
                <a:tab pos="355600" algn="l"/>
              </a:tabLst>
              <a:defRPr/>
            </a:pPr>
            <a:endParaRPr kumimoji="0" lang="en-US" sz="2400" b="0" i="0" u="none" strike="noStrike" kern="1200" cap="none" spc="-5" normalizeH="0" baseline="0" noProof="0" dirty="0">
              <a:ln>
                <a:noFill/>
              </a:ln>
              <a:solidFill>
                <a:srgbClr val="00447C"/>
              </a:solidFill>
              <a:effectLst/>
              <a:uLnTx/>
              <a:uFillTx/>
              <a:latin typeface="Myriad Pro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06DDE-DB95-47FA-9B51-A8C1E965A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97F69B-C601-4671-83DA-CD711E663B8B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C51CCB4D-0F3C-40C9-BAE4-E96EF5943C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7670" y="6319036"/>
            <a:ext cx="457200" cy="44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88372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djacency">
  <a:themeElements>
    <a:clrScheme name="EPS C0lor 2">
      <a:dk1>
        <a:srgbClr val="00447C"/>
      </a:dk1>
      <a:lt1>
        <a:srgbClr val="FFFFFF"/>
      </a:lt1>
      <a:dk2>
        <a:srgbClr val="00447C"/>
      </a:dk2>
      <a:lt2>
        <a:srgbClr val="D9531E"/>
      </a:lt2>
      <a:accent1>
        <a:srgbClr val="D9531E"/>
      </a:accent1>
      <a:accent2>
        <a:srgbClr val="F8971D"/>
      </a:accent2>
      <a:accent3>
        <a:srgbClr val="00447C"/>
      </a:accent3>
      <a:accent4>
        <a:srgbClr val="B9C7D4"/>
      </a:accent4>
      <a:accent5>
        <a:srgbClr val="C89F5D"/>
      </a:accent5>
      <a:accent6>
        <a:srgbClr val="B1A089"/>
      </a:accent6>
      <a:hlink>
        <a:srgbClr val="00B0F0"/>
      </a:hlink>
      <a:folHlink>
        <a:srgbClr val="FFFFF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Expo.thmx</Template>
  <TotalTime>17501</TotalTime>
  <Words>460</Words>
  <Application>Microsoft Office PowerPoint</Application>
  <PresentationFormat>On-screen Show (4:3)</PresentationFormat>
  <Paragraphs>180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</vt:lpstr>
      <vt:lpstr>Myriad Pro</vt:lpstr>
      <vt:lpstr>Symbol</vt:lpstr>
      <vt:lpstr>Office Theme</vt:lpstr>
      <vt:lpstr>Adjacency</vt:lpstr>
      <vt:lpstr>Teaching &amp; Learning Structures  April 2, 2020</vt:lpstr>
      <vt:lpstr>Purpose</vt:lpstr>
      <vt:lpstr>Constantly iterating…</vt:lpstr>
      <vt:lpstr>Guiding questions</vt:lpstr>
      <vt:lpstr>We need your feedback</vt:lpstr>
      <vt:lpstr>Guiding questions</vt:lpstr>
      <vt:lpstr>Guiding questions</vt:lpstr>
      <vt:lpstr>Guiding questions</vt:lpstr>
      <vt:lpstr>Guiding questions</vt:lpstr>
      <vt:lpstr>Guiding questions</vt:lpstr>
      <vt:lpstr>Guiding questions</vt:lpstr>
      <vt:lpstr>Guiding questions</vt:lpstr>
    </vt:vector>
  </TitlesOfParts>
  <Company>Dykeman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Thompson</dc:creator>
  <cp:lastModifiedBy>Scott, Peter D.</cp:lastModifiedBy>
  <cp:revision>452</cp:revision>
  <cp:lastPrinted>2020-03-13T16:45:38Z</cp:lastPrinted>
  <dcterms:created xsi:type="dcterms:W3CDTF">2016-08-25T16:48:33Z</dcterms:created>
  <dcterms:modified xsi:type="dcterms:W3CDTF">2020-04-02T17:33:44Z</dcterms:modified>
</cp:coreProperties>
</file>